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22"/>
  </p:notesMasterIdLst>
  <p:sldIdLst>
    <p:sldId id="279" r:id="rId2"/>
    <p:sldId id="259" r:id="rId3"/>
    <p:sldId id="270" r:id="rId4"/>
    <p:sldId id="271" r:id="rId5"/>
    <p:sldId id="269" r:id="rId6"/>
    <p:sldId id="298" r:id="rId7"/>
    <p:sldId id="315" r:id="rId8"/>
    <p:sldId id="282" r:id="rId9"/>
    <p:sldId id="263" r:id="rId10"/>
    <p:sldId id="284" r:id="rId11"/>
    <p:sldId id="285" r:id="rId12"/>
    <p:sldId id="317" r:id="rId13"/>
    <p:sldId id="306" r:id="rId14"/>
    <p:sldId id="307" r:id="rId15"/>
    <p:sldId id="316" r:id="rId16"/>
    <p:sldId id="318" r:id="rId17"/>
    <p:sldId id="281" r:id="rId18"/>
    <p:sldId id="272" r:id="rId19"/>
    <p:sldId id="276" r:id="rId20"/>
    <p:sldId id="280" r:id="rId2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as Saikaly" initials="ES" lastIdx="2" clrIdx="0">
    <p:extLst>
      <p:ext uri="{19B8F6BF-5375-455C-9EA6-DF929625EA0E}">
        <p15:presenceInfo xmlns:p15="http://schemas.microsoft.com/office/powerpoint/2012/main" userId="S::esaikaly@sogate.org::55b524b4-5e7f-4a48-8264-a4834825459c" providerId="AD"/>
      </p:ext>
    </p:extLst>
  </p:cmAuthor>
  <p:cmAuthor id="2" name="Arturo Cervantes" initials="AC" lastIdx="5" clrIdx="1">
    <p:extLst>
      <p:ext uri="{19B8F6BF-5375-455C-9EA6-DF929625EA0E}">
        <p15:presenceInfo xmlns:p15="http://schemas.microsoft.com/office/powerpoint/2012/main" userId="S::acervantes@sogate.org::21e54b3a-60d7-42a8-b323-f1e7e7e075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 autoAdjust="0"/>
    <p:restoredTop sz="95742" autoAdjust="0"/>
  </p:normalViewPr>
  <p:slideViewPr>
    <p:cSldViewPr>
      <p:cViewPr varScale="1">
        <p:scale>
          <a:sx n="109" d="100"/>
          <a:sy n="109" d="100"/>
        </p:scale>
        <p:origin x="100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0-21T14:27:24.530" idx="2">
    <p:pos x="7216" y="1428"/>
    <p:text>I would only include one typical section that denotes the proposed lane configuration.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0-21T14:46:36.616" idx="5">
    <p:pos x="6794" y="2050"/>
    <p:text>Replace with an image that depicts the proposed project.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39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08D13-A1F8-4560-80A8-89E2922C6342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39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5F84D-3037-41CE-B26C-30A06A245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6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6BAAD-0BA2-4B8A-AF6F-8890E10548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7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49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655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20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3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2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4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2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22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0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00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5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39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IPimprovements@sogate.org" TargetMode="External"/><Relationship Id="rId2" Type="http://schemas.openxmlformats.org/officeDocument/2006/relationships/hyperlink" Target="mailto:ktang@sogate.org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4543"/>
            <a:ext cx="12192000" cy="433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42672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City of South Gate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1800" y="44958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GATEWAY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9500" y="50292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TO THE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6200" y="5540514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 FUTURE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22450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b="1" dirty="0">
                <a:solidFill>
                  <a:schemeClr val="bg1"/>
                </a:solidFill>
              </a:rPr>
              <a:t>GARFIELD AVENUE COMPLETE STREET IMPROVEMENT PROJECT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8300" y="2737471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7030A0"/>
                </a:solidFill>
              </a:rPr>
              <a:t>Public Outreach Meeting</a:t>
            </a:r>
          </a:p>
          <a:p>
            <a:pPr algn="r"/>
            <a:r>
              <a:rPr lang="en-US" sz="2400" b="1" dirty="0">
                <a:solidFill>
                  <a:srgbClr val="7030A0"/>
                </a:solidFill>
              </a:rPr>
              <a:t>November 4, 2021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88870" y="191790"/>
            <a:ext cx="1681347" cy="186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1250" t="20000" r="35000" b="62222"/>
          <a:stretch/>
        </p:blipFill>
        <p:spPr>
          <a:xfrm>
            <a:off x="11125200" y="5775963"/>
            <a:ext cx="1066800" cy="11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94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5472" y="366827"/>
            <a:ext cx="828192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  <a:latin typeface="Segoe UI"/>
                <a:cs typeface="Segoe UI"/>
              </a:rPr>
              <a:t>Landscape</a:t>
            </a:r>
            <a:r>
              <a:rPr sz="3600" spc="-1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sz="3600" spc="-5" dirty="0">
                <a:solidFill>
                  <a:srgbClr val="000000"/>
                </a:solidFill>
                <a:latin typeface="Segoe UI"/>
                <a:cs typeface="Segoe UI"/>
              </a:rPr>
              <a:t>Concept</a:t>
            </a:r>
            <a:r>
              <a:rPr sz="3600" spc="-3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sz="3600" spc="-5" dirty="0">
                <a:solidFill>
                  <a:srgbClr val="000000"/>
                </a:solidFill>
                <a:latin typeface="Segoe UI"/>
                <a:cs typeface="Segoe UI"/>
              </a:rPr>
              <a:t>Plan</a:t>
            </a:r>
            <a:r>
              <a:rPr lang="en-US" sz="3600" spc="-5" dirty="0">
                <a:solidFill>
                  <a:srgbClr val="000000"/>
                </a:solidFill>
                <a:latin typeface="Segoe UI"/>
                <a:cs typeface="Segoe UI"/>
              </a:rPr>
              <a:t> – Trees Palette</a:t>
            </a:r>
            <a:endParaRPr sz="3600" dirty="0">
              <a:latin typeface="Segoe UI"/>
              <a:cs typeface="Segoe U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077200" y="57149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25" name="Picture 6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2898" r="12500"/>
          <a:stretch/>
        </p:blipFill>
        <p:spPr bwMode="auto">
          <a:xfrm>
            <a:off x="6248400" y="1535722"/>
            <a:ext cx="2617178" cy="34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img1.etsystatic.com/148/0/9705904/il_570xN.1200923775_s7mx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15477" r="19306" b="7910"/>
          <a:stretch/>
        </p:blipFill>
        <p:spPr bwMode="auto">
          <a:xfrm>
            <a:off x="1148861" y="1491762"/>
            <a:ext cx="2318241" cy="3522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ercis occidentalis, Western Redbud, Shrub, Small Tree, Pink Flowers,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0" b="8776"/>
          <a:stretch/>
        </p:blipFill>
        <p:spPr bwMode="auto">
          <a:xfrm>
            <a:off x="3657600" y="1532792"/>
            <a:ext cx="2438400" cy="34487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See the source imag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-919" r="28560" b="12865"/>
          <a:stretch/>
        </p:blipFill>
        <p:spPr bwMode="auto">
          <a:xfrm>
            <a:off x="9056075" y="1491762"/>
            <a:ext cx="2527301" cy="34898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5566CC-F728-47D3-A6F1-72774E9DC9BA}"/>
              </a:ext>
            </a:extLst>
          </p:cNvPr>
          <p:cNvSpPr txBox="1"/>
          <p:nvPr/>
        </p:nvSpPr>
        <p:spPr>
          <a:xfrm>
            <a:off x="1395472" y="5181600"/>
            <a:ext cx="172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Desert Willow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36677-3658-4C5E-B8E6-C81A8A56E89E}"/>
              </a:ext>
            </a:extLst>
          </p:cNvPr>
          <p:cNvSpPr txBox="1"/>
          <p:nvPr/>
        </p:nvSpPr>
        <p:spPr>
          <a:xfrm>
            <a:off x="6553200" y="5181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Engelmann Oak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69121-1B8F-48E0-86A5-51FA7BE5BC87}"/>
              </a:ext>
            </a:extLst>
          </p:cNvPr>
          <p:cNvSpPr txBox="1"/>
          <p:nvPr/>
        </p:nvSpPr>
        <p:spPr>
          <a:xfrm>
            <a:off x="9448800" y="5181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Crepe Myrtle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9C55E-06BB-4AE2-B7FA-D4950546999D}"/>
              </a:ext>
            </a:extLst>
          </p:cNvPr>
          <p:cNvSpPr txBox="1"/>
          <p:nvPr/>
        </p:nvSpPr>
        <p:spPr>
          <a:xfrm>
            <a:off x="3798276" y="5181600"/>
            <a:ext cx="2297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Western Redbud</a:t>
            </a:r>
          </a:p>
        </p:txBody>
      </p:sp>
    </p:spTree>
    <p:extLst>
      <p:ext uri="{BB962C8B-B14F-4D97-AF65-F5344CB8AC3E}">
        <p14:creationId xmlns:p14="http://schemas.microsoft.com/office/powerpoint/2010/main" val="4051346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5472" y="366827"/>
            <a:ext cx="912012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  <a:latin typeface="Segoe UI"/>
                <a:cs typeface="Segoe UI"/>
              </a:rPr>
              <a:t>Landscape</a:t>
            </a:r>
            <a:r>
              <a:rPr sz="3600" spc="-1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sz="3600" spc="-5" dirty="0">
                <a:solidFill>
                  <a:srgbClr val="000000"/>
                </a:solidFill>
                <a:latin typeface="Segoe UI"/>
                <a:cs typeface="Segoe UI"/>
              </a:rPr>
              <a:t>Concept</a:t>
            </a:r>
            <a:r>
              <a:rPr sz="3600" spc="-3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sz="3600" spc="-5" dirty="0">
                <a:solidFill>
                  <a:srgbClr val="000000"/>
                </a:solidFill>
                <a:latin typeface="Segoe UI"/>
                <a:cs typeface="Segoe UI"/>
              </a:rPr>
              <a:t>Plan</a:t>
            </a:r>
            <a:r>
              <a:rPr lang="en-US" sz="3600" spc="-5" dirty="0">
                <a:solidFill>
                  <a:srgbClr val="000000"/>
                </a:solidFill>
                <a:latin typeface="Segoe UI"/>
                <a:cs typeface="Segoe UI"/>
              </a:rPr>
              <a:t> – Plant Palette</a:t>
            </a:r>
            <a:endParaRPr sz="3600" dirty="0">
              <a:latin typeface="Segoe UI"/>
              <a:cs typeface="Segoe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17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92" y="1249684"/>
            <a:ext cx="2404408" cy="20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19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13" y="1212074"/>
            <a:ext cx="2325112" cy="209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5" descr="https://i.pinimg.com/originals/a7/ae/e0/a7aee04feef7297d42571a0b8d9594c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607" y="4030208"/>
            <a:ext cx="2243793" cy="21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4" descr="Landscape :: Credit :: Monrov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29" y="4030207"/>
            <a:ext cx="2799679" cy="207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1933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5419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7041520"/>
            <a:ext cx="387798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49BB5-AE89-41D6-A3F7-4C0DE05A4716}"/>
              </a:ext>
            </a:extLst>
          </p:cNvPr>
          <p:cNvSpPr txBox="1"/>
          <p:nvPr/>
        </p:nvSpPr>
        <p:spPr>
          <a:xfrm>
            <a:off x="2209800" y="334435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Tangerine </a:t>
            </a:r>
            <a:r>
              <a:rPr lang="en-US" dirty="0" err="1"/>
              <a:t>Bulbine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9C488-A774-4245-B7CF-64CF772CA678}"/>
              </a:ext>
            </a:extLst>
          </p:cNvPr>
          <p:cNvSpPr txBox="1"/>
          <p:nvPr/>
        </p:nvSpPr>
        <p:spPr>
          <a:xfrm>
            <a:off x="6477000" y="329235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Golden Lantana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7379D-B522-4926-A1C8-9B884FE8BC49}"/>
              </a:ext>
            </a:extLst>
          </p:cNvPr>
          <p:cNvSpPr txBox="1"/>
          <p:nvPr/>
        </p:nvSpPr>
        <p:spPr>
          <a:xfrm>
            <a:off x="6553200" y="6172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 Rush Grass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90C71-C54E-4297-90E0-825AB9AD1579}"/>
              </a:ext>
            </a:extLst>
          </p:cNvPr>
          <p:cNvSpPr txBox="1"/>
          <p:nvPr/>
        </p:nvSpPr>
        <p:spPr>
          <a:xfrm>
            <a:off x="2438400" y="610983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Sage</a:t>
            </a:r>
          </a:p>
        </p:txBody>
      </p:sp>
    </p:spTree>
    <p:extLst>
      <p:ext uri="{BB962C8B-B14F-4D97-AF65-F5344CB8AC3E}">
        <p14:creationId xmlns:p14="http://schemas.microsoft.com/office/powerpoint/2010/main" val="3426217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5472" y="366827"/>
            <a:ext cx="934872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spc="-5" dirty="0">
                <a:solidFill>
                  <a:srgbClr val="000000"/>
                </a:solidFill>
                <a:latin typeface="Segoe UI"/>
                <a:cs typeface="Segoe UI"/>
              </a:rPr>
              <a:t>Landscape</a:t>
            </a:r>
            <a:r>
              <a:rPr lang="en-US" sz="3600" spc="-1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lang="en-US" sz="3600" spc="-5" dirty="0">
                <a:solidFill>
                  <a:srgbClr val="000000"/>
                </a:solidFill>
                <a:latin typeface="Segoe UI"/>
                <a:cs typeface="Segoe UI"/>
              </a:rPr>
              <a:t>Concept</a:t>
            </a:r>
            <a:r>
              <a:rPr lang="en-US" sz="3600" spc="-3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lang="en-US" sz="3600" spc="-5" dirty="0">
                <a:solidFill>
                  <a:srgbClr val="000000"/>
                </a:solidFill>
                <a:latin typeface="Segoe UI"/>
                <a:cs typeface="Segoe UI"/>
              </a:rPr>
              <a:t>Plan – Plant Palette</a:t>
            </a:r>
            <a:endParaRPr sz="3600" dirty="0">
              <a:latin typeface="Segoe UI"/>
              <a:cs typeface="Segoe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1933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3378771"/>
            <a:ext cx="3877985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5419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7041520"/>
            <a:ext cx="387798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Picture 26" descr="https://inlandvalleygardenplanner.org/wp-content/uploads/2017/02/01113549/Encelia-californica-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18" y="1493552"/>
            <a:ext cx="2052094" cy="155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https://www.smgrowers.com/imagedb/Salvia_AllenChickerin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726" y="1513890"/>
            <a:ext cx="2378414" cy="154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See the source ima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53" y="1504662"/>
            <a:ext cx="2551404" cy="15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See the source ima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18" y="3798352"/>
            <a:ext cx="2052095" cy="173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 descr="See the source imag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422" y="1470881"/>
            <a:ext cx="2602449" cy="155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s://granadanativegarden.files.wordpress.com/2017/01/achillea-white.jpg">
            <a:extLst>
              <a:ext uri="{FF2B5EF4-FFF2-40B4-BE49-F238E27FC236}">
                <a16:creationId xmlns:a16="http://schemas.microsoft.com/office/drawing/2014/main" id="{7692C100-E377-4F6B-B4F9-73F3F0DF740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726" y="3789332"/>
            <a:ext cx="2378414" cy="173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inlandvalleygardenplanner.org/wp-content/uploads/2017/01/04134804/Iris-douglasiana-2.jpg">
            <a:extLst>
              <a:ext uri="{FF2B5EF4-FFF2-40B4-BE49-F238E27FC236}">
                <a16:creationId xmlns:a16="http://schemas.microsoft.com/office/drawing/2014/main" id="{D8A4B5C2-F0DB-433D-9F16-E4D157FFF1B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423" y="3804214"/>
            <a:ext cx="2602450" cy="173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See the source image">
            <a:extLst>
              <a:ext uri="{FF2B5EF4-FFF2-40B4-BE49-F238E27FC236}">
                <a16:creationId xmlns:a16="http://schemas.microsoft.com/office/drawing/2014/main" id="{2403C1CE-A44D-45CF-841F-87C9BCD2FBE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38" y="3814190"/>
            <a:ext cx="2571919" cy="173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C9AC52-776B-4F6D-98B9-8B36FC2A5BE0}"/>
              </a:ext>
            </a:extLst>
          </p:cNvPr>
          <p:cNvSpPr txBox="1"/>
          <p:nvPr/>
        </p:nvSpPr>
        <p:spPr>
          <a:xfrm>
            <a:off x="1752600" y="5638800"/>
            <a:ext cx="1028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Purple Grass		CA Yarrow		Field Sage		Iris Plant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A61F7D-F334-4A10-B315-654533BD5ED1}"/>
              </a:ext>
            </a:extLst>
          </p:cNvPr>
          <p:cNvSpPr txBox="1"/>
          <p:nvPr/>
        </p:nvSpPr>
        <p:spPr>
          <a:xfrm>
            <a:off x="1490017" y="3124200"/>
            <a:ext cx="1035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Bush </a:t>
            </a:r>
            <a:r>
              <a:rPr lang="en-US" dirty="0" err="1"/>
              <a:t>Sunflow</a:t>
            </a:r>
            <a:r>
              <a:rPr lang="en-US" dirty="0"/>
              <a:t>                                 Sage		                         Sage                                    Giant Wildrye</a:t>
            </a:r>
          </a:p>
        </p:txBody>
      </p:sp>
    </p:spTree>
    <p:extLst>
      <p:ext uri="{BB962C8B-B14F-4D97-AF65-F5344CB8AC3E}">
        <p14:creationId xmlns:p14="http://schemas.microsoft.com/office/powerpoint/2010/main" val="331378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42669" cy="6858000"/>
            <a:chOff x="0" y="0"/>
            <a:chExt cx="1042669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3816" y="0"/>
              <a:ext cx="2286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814069" cy="6858000"/>
            </a:xfrm>
            <a:custGeom>
              <a:avLst/>
              <a:gdLst/>
              <a:ahLst/>
              <a:cxnLst/>
              <a:rect l="l" t="t" r="r" b="b"/>
              <a:pathLst>
                <a:path w="814069" h="6858000">
                  <a:moveTo>
                    <a:pt x="8138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816" y="68580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84BC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511" y="3835908"/>
              <a:ext cx="251459" cy="27431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9060" y="3691128"/>
              <a:ext cx="486409" cy="3025140"/>
            </a:xfrm>
            <a:custGeom>
              <a:avLst/>
              <a:gdLst/>
              <a:ahLst/>
              <a:cxnLst/>
              <a:rect l="l" t="t" r="r" b="b"/>
              <a:pathLst>
                <a:path w="486409" h="3025140">
                  <a:moveTo>
                    <a:pt x="486156" y="0"/>
                  </a:moveTo>
                  <a:lnTo>
                    <a:pt x="0" y="0"/>
                  </a:lnTo>
                  <a:lnTo>
                    <a:pt x="0" y="3025140"/>
                  </a:lnTo>
                  <a:lnTo>
                    <a:pt x="486156" y="3025140"/>
                  </a:lnTo>
                  <a:lnTo>
                    <a:pt x="486156" y="0"/>
                  </a:lnTo>
                  <a:close/>
                </a:path>
              </a:pathLst>
            </a:custGeom>
            <a:solidFill>
              <a:srgbClr val="84BC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3"/>
          <p:cNvSpPr txBox="1">
            <a:spLocks/>
          </p:cNvSpPr>
          <p:nvPr/>
        </p:nvSpPr>
        <p:spPr>
          <a:xfrm>
            <a:off x="1395472" y="271778"/>
            <a:ext cx="10644128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600" b="1" kern="0" spc="-10" dirty="0">
                <a:solidFill>
                  <a:srgbClr val="000000"/>
                </a:solidFill>
                <a:latin typeface="Segoe UI"/>
                <a:cs typeface="Segoe UI"/>
              </a:rPr>
              <a:t>Streetscape Amenities</a:t>
            </a:r>
            <a:endParaRPr lang="en-US" sz="4600" b="1" kern="0" dirty="0">
              <a:solidFill>
                <a:sysClr val="windowText" lastClr="000000"/>
              </a:solidFill>
              <a:latin typeface="Segoe UI"/>
              <a:cs typeface="Segoe U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14333" r="42267" b="60897"/>
          <a:stretch/>
        </p:blipFill>
        <p:spPr>
          <a:xfrm>
            <a:off x="1066800" y="1904564"/>
            <a:ext cx="11025306" cy="3862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E7A15-3CA0-4F81-923B-C5C72EEAA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6" t="34859" r="55699" b="60897"/>
          <a:stretch/>
        </p:blipFill>
        <p:spPr>
          <a:xfrm>
            <a:off x="1165860" y="5181600"/>
            <a:ext cx="7825740" cy="66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98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42669" cy="6858000"/>
            <a:chOff x="0" y="0"/>
            <a:chExt cx="1042669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3816" y="0"/>
              <a:ext cx="2286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814069" cy="6858000"/>
            </a:xfrm>
            <a:custGeom>
              <a:avLst/>
              <a:gdLst/>
              <a:ahLst/>
              <a:cxnLst/>
              <a:rect l="l" t="t" r="r" b="b"/>
              <a:pathLst>
                <a:path w="814069" h="6858000">
                  <a:moveTo>
                    <a:pt x="8138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3816" y="6858000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84BC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511" y="3835908"/>
              <a:ext cx="251459" cy="27431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9060" y="3691128"/>
              <a:ext cx="486409" cy="3025140"/>
            </a:xfrm>
            <a:custGeom>
              <a:avLst/>
              <a:gdLst/>
              <a:ahLst/>
              <a:cxnLst/>
              <a:rect l="l" t="t" r="r" b="b"/>
              <a:pathLst>
                <a:path w="486409" h="3025140">
                  <a:moveTo>
                    <a:pt x="486156" y="0"/>
                  </a:moveTo>
                  <a:lnTo>
                    <a:pt x="0" y="0"/>
                  </a:lnTo>
                  <a:lnTo>
                    <a:pt x="0" y="3025140"/>
                  </a:lnTo>
                  <a:lnTo>
                    <a:pt x="486156" y="3025140"/>
                  </a:lnTo>
                  <a:lnTo>
                    <a:pt x="486156" y="0"/>
                  </a:lnTo>
                  <a:close/>
                </a:path>
              </a:pathLst>
            </a:custGeom>
            <a:solidFill>
              <a:srgbClr val="84BC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3"/>
          <p:cNvSpPr txBox="1">
            <a:spLocks/>
          </p:cNvSpPr>
          <p:nvPr/>
        </p:nvSpPr>
        <p:spPr>
          <a:xfrm>
            <a:off x="1669010" y="304800"/>
            <a:ext cx="10644128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b="1" kern="0" spc="-10" dirty="0">
                <a:solidFill>
                  <a:srgbClr val="000000"/>
                </a:solidFill>
                <a:latin typeface="Segoe UI"/>
                <a:cs typeface="Segoe UI"/>
              </a:rPr>
              <a:t>Bio-Filtration</a:t>
            </a:r>
            <a:r>
              <a:rPr lang="en-US" sz="4600" b="1" kern="0" spc="-1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lang="en-US" sz="3600" b="1" kern="0" spc="-10" dirty="0">
                <a:solidFill>
                  <a:srgbClr val="000000"/>
                </a:solidFill>
                <a:latin typeface="Segoe UI"/>
                <a:cs typeface="Segoe UI"/>
              </a:rPr>
              <a:t>Well</a:t>
            </a:r>
            <a:endParaRPr lang="en-US" sz="3600" b="1" kern="0" dirty="0">
              <a:solidFill>
                <a:sysClr val="windowText" lastClr="000000"/>
              </a:solidFill>
              <a:latin typeface="Segoe UI"/>
              <a:cs typeface="Segoe U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ee the source image">
            <a:extLst>
              <a:ext uri="{FF2B5EF4-FFF2-40B4-BE49-F238E27FC236}">
                <a16:creationId xmlns:a16="http://schemas.microsoft.com/office/drawing/2014/main" id="{C90F7868-0CEA-408C-BD84-5B9AB7DB2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32" y="1285874"/>
            <a:ext cx="7897368" cy="458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8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1395472" y="271778"/>
            <a:ext cx="69494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rgbClr val="84BC00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800" kern="0" spc="-5" dirty="0">
                <a:solidFill>
                  <a:srgbClr val="000000"/>
                </a:solidFill>
                <a:latin typeface="Segoe UI"/>
                <a:cs typeface="Segoe UI"/>
              </a:rPr>
              <a:t>       Roadway Bike</a:t>
            </a:r>
            <a:r>
              <a:rPr lang="en-US" sz="4800" kern="0" spc="-3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lang="en-US" sz="4800" kern="0" spc="-5" dirty="0">
                <a:solidFill>
                  <a:srgbClr val="000000"/>
                </a:solidFill>
                <a:latin typeface="Segoe UI"/>
                <a:cs typeface="Segoe UI"/>
              </a:rPr>
              <a:t>Plan</a:t>
            </a:r>
            <a:endParaRPr lang="en-US" sz="4800" kern="0" dirty="0">
              <a:latin typeface="Segoe UI"/>
              <a:cs typeface="Segoe U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6" t="23188" r="19388" b="26087"/>
          <a:stretch/>
        </p:blipFill>
        <p:spPr>
          <a:xfrm rot="5400000">
            <a:off x="4202936" y="-1131064"/>
            <a:ext cx="4724400" cy="1033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1353A-567E-4523-96EE-138AB2D6428B}"/>
              </a:ext>
            </a:extLst>
          </p:cNvPr>
          <p:cNvSpPr txBox="1"/>
          <p:nvPr/>
        </p:nvSpPr>
        <p:spPr>
          <a:xfrm>
            <a:off x="1395472" y="1143000"/>
            <a:ext cx="203352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Hollydale Park</a:t>
            </a:r>
          </a:p>
        </p:txBody>
      </p:sp>
    </p:spTree>
    <p:extLst>
      <p:ext uri="{BB962C8B-B14F-4D97-AF65-F5344CB8AC3E}">
        <p14:creationId xmlns:p14="http://schemas.microsoft.com/office/powerpoint/2010/main" val="3194568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F262-E9EF-4502-B9CA-947E1243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35" dirty="0">
                <a:solidFill>
                  <a:srgbClr val="000000"/>
                </a:solidFill>
                <a:latin typeface="Segoe UI"/>
                <a:cs typeface="Segoe UI"/>
              </a:rPr>
              <a:t>Typical</a:t>
            </a:r>
            <a:r>
              <a:rPr lang="en-US" sz="4400" spc="-5" dirty="0">
                <a:solidFill>
                  <a:srgbClr val="000000"/>
                </a:solidFill>
                <a:latin typeface="Segoe UI"/>
                <a:cs typeface="Segoe UI"/>
              </a:rPr>
              <a:t> Section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16E6E90-C542-40A7-8EE0-E9600E79E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90688"/>
            <a:ext cx="9220199" cy="5167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305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143000"/>
            <a:ext cx="9525000" cy="487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42950" lvl="1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Elias Saikaly Project Engineer,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esaikaly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rId2"/>
              </a:rPr>
              <a:t>@sogate.org</a:t>
            </a:r>
            <a:r>
              <a:rPr lang="en-US" sz="2000" dirty="0">
                <a:cs typeface="Arial" panose="020B0604020202020204" pitchFamily="34" charset="0"/>
              </a:rPr>
              <a:t> or 323.563.9581</a:t>
            </a:r>
          </a:p>
          <a:p>
            <a:pPr marL="742950" lvl="1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Design Phase</a:t>
            </a:r>
          </a:p>
          <a:p>
            <a:pPr marL="1200150" lvl="2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Project Information Mailer</a:t>
            </a:r>
          </a:p>
          <a:p>
            <a:pPr marL="1200150" lvl="2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Public Outreach Meetings</a:t>
            </a:r>
          </a:p>
          <a:p>
            <a:pPr marL="742950" lvl="1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Construction Phase</a:t>
            </a:r>
          </a:p>
          <a:p>
            <a:pPr marL="1200150" lvl="2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City’s Construction Notice</a:t>
            </a:r>
          </a:p>
          <a:p>
            <a:pPr marL="1200150" lvl="2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Construction Alerts</a:t>
            </a:r>
          </a:p>
          <a:p>
            <a:pPr marL="1200150" lvl="2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Contractor’s Construction Notice</a:t>
            </a:r>
          </a:p>
          <a:p>
            <a:pPr marL="1200150" lvl="2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Changeable Message Board</a:t>
            </a:r>
          </a:p>
          <a:p>
            <a:pPr marL="742950" lvl="1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Other</a:t>
            </a:r>
          </a:p>
          <a:p>
            <a:pPr marL="1200150" lvl="2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Project website;</a:t>
            </a:r>
            <a:r>
              <a:rPr lang="en-US" sz="1800" u="none" strike="noStrike" dirty="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hlinkClick r:id="rId3"/>
              </a:rPr>
              <a:t> CIPimprovements@sogate.org</a:t>
            </a: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</a:pP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5" name="object 3"/>
          <p:cNvSpPr txBox="1">
            <a:spLocks noGrp="1"/>
          </p:cNvSpPr>
          <p:nvPr>
            <p:ph type="title"/>
          </p:nvPr>
        </p:nvSpPr>
        <p:spPr>
          <a:xfrm>
            <a:off x="1395472" y="271778"/>
            <a:ext cx="1064412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10" dirty="0">
                <a:solidFill>
                  <a:srgbClr val="000000"/>
                </a:solidFill>
                <a:latin typeface="Segoe UI"/>
                <a:cs typeface="Segoe UI"/>
              </a:rPr>
              <a:t>Public Communications</a:t>
            </a:r>
            <a:endParaRPr sz="4600" dirty="0">
              <a:latin typeface="Segoe UI"/>
              <a:cs typeface="Segoe U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33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5472" y="271778"/>
            <a:ext cx="10644128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600" spc="-10" dirty="0">
                <a:solidFill>
                  <a:srgbClr val="000000"/>
                </a:solidFill>
                <a:latin typeface="Segoe UI"/>
                <a:cs typeface="Segoe UI"/>
              </a:rPr>
              <a:t>Project’s Planned Budget</a:t>
            </a:r>
            <a:endParaRPr sz="4600" dirty="0">
              <a:latin typeface="Segoe UI"/>
              <a:cs typeface="Segoe U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2A525-A450-42B6-8AE2-5A4486F98A5B}"/>
              </a:ext>
            </a:extLst>
          </p:cNvPr>
          <p:cNvSpPr txBox="1"/>
          <p:nvPr/>
        </p:nvSpPr>
        <p:spPr>
          <a:xfrm>
            <a:off x="1905000" y="1295400"/>
            <a:ext cx="82296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/>
              <a:t>	</a:t>
            </a:r>
            <a:r>
              <a:rPr lang="en-US" sz="2000" b="1" u="sng" dirty="0"/>
              <a:t> Activity</a:t>
            </a:r>
            <a:r>
              <a:rPr lang="en-US" sz="2000" b="1" dirty="0"/>
              <a:t>					   </a:t>
            </a:r>
            <a:r>
              <a:rPr lang="en-US" sz="2000" b="1" u="sng" dirty="0"/>
              <a:t>Costs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	Design Phase with Contingencies 		$   800,000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	Construction Phase			$5,000,000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	</a:t>
            </a:r>
            <a:r>
              <a:rPr lang="en-US" sz="2000" u="sng" dirty="0"/>
              <a:t>Inspection, Management/Contingencies 	$   750,000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	Total 					$6,550,000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Funding Sources: 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project is Funded by Federal Funds:  ATP Grant, HSIP Grant, other Funds;  Measure M, TDA, Road Mitigation and Proposition  C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GENERAL FUNDS -  None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>
              <a:spcBef>
                <a:spcPts val="1200"/>
              </a:spcBef>
            </a:pPr>
            <a:r>
              <a:rPr lang="en-US" sz="2000" b="1" dirty="0"/>
              <a:t>	</a:t>
            </a:r>
            <a:endParaRPr lang="en-US" sz="800" b="1" dirty="0"/>
          </a:p>
          <a:p>
            <a:pPr>
              <a:spcBef>
                <a:spcPts val="1200"/>
              </a:spcBef>
            </a:pPr>
            <a:r>
              <a:rPr lang="en-US" b="1" dirty="0"/>
              <a:t>		</a:t>
            </a:r>
            <a:endParaRPr lang="en-US" b="1" dirty="0">
              <a:solidFill>
                <a:srgbClr val="1508B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5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5472" y="271778"/>
            <a:ext cx="10644128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600" spc="-10" dirty="0">
                <a:solidFill>
                  <a:srgbClr val="000000"/>
                </a:solidFill>
                <a:latin typeface="Segoe UI"/>
                <a:cs typeface="Segoe UI"/>
              </a:rPr>
              <a:t>Project Schedule</a:t>
            </a:r>
            <a:endParaRPr sz="4600" dirty="0">
              <a:latin typeface="Segoe UI"/>
              <a:cs typeface="Segoe U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00200" y="1447800"/>
            <a:ext cx="8965803" cy="3581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42950" lvl="1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31F20"/>
                </a:solidFill>
                <a:ea typeface="Myriad Pro" panose="020B0503030403020204" pitchFamily="34" charset="0"/>
                <a:cs typeface="Myriad Pro" panose="020B0503030403020204" pitchFamily="34" charset="0"/>
              </a:rPr>
              <a:t>Public O</a:t>
            </a:r>
            <a:r>
              <a:rPr lang="en-US" sz="2400" dirty="0"/>
              <a:t>utreach 		November 2021 </a:t>
            </a:r>
          </a:p>
          <a:p>
            <a:pPr marL="742950" lvl="1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31F20"/>
                </a:solidFill>
                <a:ea typeface="Myriad Pro" panose="020B0503030403020204" pitchFamily="34" charset="0"/>
                <a:cs typeface="Myriad Pro" panose="020B0503030403020204" pitchFamily="34" charset="0"/>
              </a:rPr>
              <a:t>Complete Design 		December 21 - January 2022</a:t>
            </a:r>
          </a:p>
          <a:p>
            <a:pPr marL="742950" lvl="1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Caltrans Approvals 		March  2022</a:t>
            </a:r>
          </a:p>
          <a:p>
            <a:pPr marL="742950" lvl="1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Bid Construction 		April 2022</a:t>
            </a:r>
          </a:p>
          <a:p>
            <a:pPr marL="742950" lvl="1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Start Construction 		Summer 2022</a:t>
            </a:r>
          </a:p>
          <a:p>
            <a:pPr marL="742950" lvl="1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400" dirty="0">
              <a:cs typeface="Arial" panose="020B0604020202020204" pitchFamily="34" charset="0"/>
            </a:endParaRPr>
          </a:p>
          <a:p>
            <a:pPr marL="742950" lvl="1" indent="-285750"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300" dirty="0"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</a:pPr>
            <a:endParaRPr lang="en-US" sz="2300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04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5472" y="271778"/>
            <a:ext cx="1064412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spc="-10" dirty="0">
                <a:solidFill>
                  <a:srgbClr val="000000"/>
                </a:solidFill>
                <a:latin typeface="Segoe UI"/>
                <a:cs typeface="Segoe UI"/>
              </a:rPr>
              <a:t>Today’s Agenda</a:t>
            </a:r>
            <a:endParaRPr sz="4000" dirty="0">
              <a:latin typeface="Segoe UI"/>
              <a:cs typeface="Segoe U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1166160"/>
            <a:ext cx="9829800" cy="5691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b="1" dirty="0">
                <a:cs typeface="Arial" panose="020B0604020202020204" pitchFamily="34" charset="0"/>
              </a:rPr>
              <a:t>Introductions</a:t>
            </a: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b="1" dirty="0">
                <a:cs typeface="Arial" panose="020B0604020202020204" pitchFamily="34" charset="0"/>
              </a:rPr>
              <a:t>City of South Gate</a:t>
            </a:r>
          </a:p>
          <a:p>
            <a:pPr marL="12001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Arturo Cervantes, Assistant City Manager/Director of Public Works</a:t>
            </a:r>
          </a:p>
          <a:p>
            <a:pPr marL="12001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Elias Saikaly, Project Manager</a:t>
            </a: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300" b="1" dirty="0">
              <a:cs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b="1" dirty="0">
                <a:cs typeface="Arial" panose="020B0604020202020204" pitchFamily="34" charset="0"/>
              </a:rPr>
              <a:t>Tetra Tech  </a:t>
            </a:r>
          </a:p>
          <a:p>
            <a:pPr marL="12001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Jason Fussel; Vice President</a:t>
            </a:r>
            <a:endParaRPr lang="en-US" sz="2300" dirty="0">
              <a:cs typeface="Arial"/>
            </a:endParaRPr>
          </a:p>
          <a:p>
            <a:pPr marL="1200150" lvl="2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300" dirty="0"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b="1" dirty="0">
                <a:cs typeface="Arial" panose="020B0604020202020204" pitchFamily="34" charset="0"/>
              </a:rPr>
              <a:t>Meeting Purpose</a:t>
            </a: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Obtain Public Input </a:t>
            </a: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Present the Garfield Ave Complete Street Project</a:t>
            </a: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Garfield Avenue Issues</a:t>
            </a:r>
          </a:p>
          <a:p>
            <a:pPr marL="742950" lvl="1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300" dirty="0">
              <a:cs typeface="Arial" panose="020B0604020202020204" pitchFamily="34" charset="0"/>
            </a:endParaRPr>
          </a:p>
          <a:p>
            <a:pPr marL="742950" lvl="1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300" b="1" dirty="0"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endParaRPr lang="en-US" sz="2300" b="1" dirty="0"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300" b="1" dirty="0"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300" b="1" dirty="0"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300" b="1" dirty="0"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300" b="1" dirty="0"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</a:pPr>
            <a:endParaRPr lang="en-US" sz="2300" b="1" dirty="0"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2895600" y="1345656"/>
            <a:ext cx="6705600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10" dirty="0">
                <a:solidFill>
                  <a:schemeClr val="tx1"/>
                </a:solidFill>
              </a:rPr>
              <a:t>Q</a:t>
            </a:r>
            <a:r>
              <a:rPr spc="-10" dirty="0">
                <a:solidFill>
                  <a:schemeClr val="tx1"/>
                </a:solidFill>
              </a:rPr>
              <a:t>UESTIONS/COMMENTS?</a:t>
            </a:r>
            <a:br>
              <a:rPr lang="en-US" spc="-10" dirty="0">
                <a:solidFill>
                  <a:schemeClr val="tx1"/>
                </a:solidFill>
              </a:rPr>
            </a:br>
            <a:br>
              <a:rPr lang="en-US" spc="-10" dirty="0">
                <a:solidFill>
                  <a:schemeClr val="tx1"/>
                </a:solidFill>
              </a:rPr>
            </a:br>
            <a:r>
              <a:rPr lang="en-US" spc="-10" dirty="0">
                <a:solidFill>
                  <a:schemeClr val="tx1"/>
                </a:solidFill>
              </a:rPr>
              <a:t>		323-563-9581</a:t>
            </a:r>
            <a:endParaRPr spc="-1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3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5472" y="274494"/>
            <a:ext cx="88385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10" dirty="0">
                <a:solidFill>
                  <a:srgbClr val="000000"/>
                </a:solidFill>
                <a:latin typeface="Segoe UI"/>
                <a:cs typeface="Segoe UI"/>
              </a:rPr>
              <a:t>Garfield Avenue Complete Street</a:t>
            </a:r>
            <a:endParaRPr sz="4800" dirty="0">
              <a:latin typeface="Segoe UI"/>
              <a:cs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1148954"/>
            <a:ext cx="9525000" cy="5691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b="1" dirty="0">
                <a:cs typeface="Arial" panose="020B0604020202020204" pitchFamily="34" charset="0"/>
              </a:rPr>
              <a:t>Description</a:t>
            </a:r>
          </a:p>
          <a:p>
            <a:pPr marL="742950" lvl="1" indent="-285750"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Primary Arterial Corridor of Regional Significance</a:t>
            </a:r>
          </a:p>
          <a:p>
            <a:pPr marL="742950" lvl="1" indent="-285750"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Over 20,000 vehicles travel on Garfield Avenue daily</a:t>
            </a:r>
          </a:p>
          <a:p>
            <a:pPr marL="742950" lvl="1" indent="-285750"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Serves Commercial, Industrial and Residential land uses</a:t>
            </a:r>
          </a:p>
          <a:p>
            <a:pPr lvl="1">
              <a:spcBef>
                <a:spcPts val="900"/>
              </a:spcBef>
              <a:buClr>
                <a:srgbClr val="0070C0"/>
              </a:buClr>
            </a:pPr>
            <a:endParaRPr lang="en-US" sz="2300" b="1" dirty="0">
              <a:cs typeface="Arial" panose="020B0604020202020204" pitchFamily="34" charset="0"/>
            </a:endParaRPr>
          </a:p>
          <a:p>
            <a:pPr marL="285750" indent="-285750"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b="1" dirty="0">
                <a:cs typeface="Arial" panose="020B0604020202020204" pitchFamily="34" charset="0"/>
              </a:rPr>
              <a:t>Challenges</a:t>
            </a:r>
          </a:p>
          <a:p>
            <a:pPr marL="742950" lvl="1" indent="-285750"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Aging Pavement Infrastructure</a:t>
            </a:r>
          </a:p>
          <a:p>
            <a:pPr marL="742950" lvl="1" indent="-285750"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Safety </a:t>
            </a:r>
          </a:p>
          <a:p>
            <a:pPr marL="742950" lvl="1" indent="-285750"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Congestion and Delay</a:t>
            </a:r>
          </a:p>
          <a:p>
            <a:pPr marL="742950" lvl="1" indent="-285750"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cs typeface="Arial" panose="020B0604020202020204" pitchFamily="34" charset="0"/>
              </a:rPr>
              <a:t>Pedestrian, Bike and ADA Accessibility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300" b="1" dirty="0"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</a:pPr>
            <a:endParaRPr lang="en-US" sz="2300" b="1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30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5472" y="271778"/>
            <a:ext cx="10644128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600" spc="-10" dirty="0">
                <a:solidFill>
                  <a:srgbClr val="000000"/>
                </a:solidFill>
                <a:latin typeface="Segoe UI"/>
                <a:cs typeface="Segoe UI"/>
              </a:rPr>
              <a:t>Garfield Ave Complete St. Improvements</a:t>
            </a:r>
            <a:endParaRPr sz="4600" dirty="0">
              <a:latin typeface="Segoe UI"/>
              <a:cs typeface="Segoe U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02597"/>
              </p:ext>
            </p:extLst>
          </p:nvPr>
        </p:nvGraphicFramePr>
        <p:xfrm>
          <a:off x="1524000" y="1233139"/>
          <a:ext cx="9829800" cy="4391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77">
                <a:tc>
                  <a:txBody>
                    <a:bodyPr/>
                    <a:lstStyle/>
                    <a:p>
                      <a:r>
                        <a:rPr lang="en-US" dirty="0"/>
                        <a:t>Project 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857">
                <a:tc>
                  <a:txBody>
                    <a:bodyPr/>
                    <a:lstStyle/>
                    <a:p>
                      <a:r>
                        <a:rPr lang="en-US" b="1" dirty="0"/>
                        <a:t>Mitigate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dirty="0"/>
                        <a:t>Issues on</a:t>
                      </a:r>
                      <a:r>
                        <a:rPr lang="en-US" b="1" baseline="0" dirty="0"/>
                        <a:t> the Corridor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Firestone Boulevard to</a:t>
                      </a:r>
                      <a:r>
                        <a:rPr lang="en-US" baseline="0" dirty="0"/>
                        <a:t> Jefferson Avenue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44">
                <a:tc>
                  <a:txBody>
                    <a:bodyPr/>
                    <a:lstStyle/>
                    <a:p>
                      <a:r>
                        <a:rPr lang="en-US" b="1" dirty="0"/>
                        <a:t>Pedestrian Safety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Sidewalk</a:t>
                      </a:r>
                      <a:r>
                        <a:rPr lang="en-US" baseline="0" dirty="0"/>
                        <a:t> repairs, Curb Ramps and ADA improvements</a:t>
                      </a:r>
                      <a:endParaRPr lang="en-US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022">
                <a:tc>
                  <a:txBody>
                    <a:bodyPr/>
                    <a:lstStyle/>
                    <a:p>
                      <a:r>
                        <a:rPr lang="en-US" b="1" dirty="0"/>
                        <a:t>Bike Safety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Sharrows,</a:t>
                      </a:r>
                      <a:r>
                        <a:rPr lang="en-US" baseline="0" dirty="0"/>
                        <a:t> bike lanes, signage and bike racks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268">
                <a:tc>
                  <a:txBody>
                    <a:bodyPr/>
                    <a:lstStyle/>
                    <a:p>
                      <a:r>
                        <a:rPr lang="en-US" b="1" dirty="0"/>
                        <a:t>Traffic Circulation and Safety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Road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medians to reduce turning movements and to enhance safety 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12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cs typeface="Arial" panose="020B0604020202020204" pitchFamily="34" charset="0"/>
                        </a:rPr>
                        <a:t>Deferred Maintenance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Repaving</a:t>
                      </a:r>
                      <a:r>
                        <a:rPr lang="en-US" baseline="0" dirty="0"/>
                        <a:t> the roadway, repairing sidewalks and constructing new ADA compliant curb ramps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45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cs typeface="Arial" panose="020B0604020202020204" pitchFamily="34" charset="0"/>
                        </a:rPr>
                        <a:t>Greening Corridor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Drought tolerant landscaping and </a:t>
                      </a:r>
                      <a:r>
                        <a:rPr lang="en-US" baseline="0" dirty="0"/>
                        <a:t>storm water quality mitigations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922">
                <a:tc>
                  <a:txBody>
                    <a:bodyPr/>
                    <a:lstStyle/>
                    <a:p>
                      <a:r>
                        <a:rPr lang="en-US" sz="1800" b="1" dirty="0">
                          <a:cs typeface="Arial" panose="020B0604020202020204" pitchFamily="34" charset="0"/>
                        </a:rPr>
                        <a:t>Beautification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Landscaping and</a:t>
                      </a:r>
                      <a:r>
                        <a:rPr lang="en-US" baseline="0" dirty="0"/>
                        <a:t> new street furniture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0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5472" y="271778"/>
            <a:ext cx="88385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5" dirty="0">
                <a:solidFill>
                  <a:srgbClr val="000000"/>
                </a:solidFill>
                <a:latin typeface="Segoe UI"/>
                <a:cs typeface="Segoe UI"/>
              </a:rPr>
              <a:t>Typical</a:t>
            </a:r>
            <a:r>
              <a:rPr sz="4800" spc="-5" dirty="0">
                <a:solidFill>
                  <a:srgbClr val="000000"/>
                </a:solidFill>
                <a:latin typeface="Segoe UI"/>
                <a:cs typeface="Segoe UI"/>
              </a:rPr>
              <a:t> Section</a:t>
            </a:r>
            <a:endParaRPr sz="4800" dirty="0">
              <a:latin typeface="Segoe UI"/>
              <a:cs typeface="Segoe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12831" r="26666" b="69091"/>
          <a:stretch/>
        </p:blipFill>
        <p:spPr>
          <a:xfrm>
            <a:off x="1395472" y="1028698"/>
            <a:ext cx="10491728" cy="55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2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56864" r="20957" b="3410"/>
          <a:stretch/>
        </p:blipFill>
        <p:spPr>
          <a:xfrm>
            <a:off x="1143000" y="685800"/>
            <a:ext cx="10972800" cy="601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E5206-1E13-4B2A-9DA7-80EA214423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25" t="16667" r="11875" b="66667"/>
          <a:stretch/>
        </p:blipFill>
        <p:spPr>
          <a:xfrm>
            <a:off x="10210800" y="4876800"/>
            <a:ext cx="1905000" cy="1828800"/>
          </a:xfrm>
          <a:prstGeom prst="rect">
            <a:avLst/>
          </a:prstGeom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1395472" y="271778"/>
            <a:ext cx="69494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rgbClr val="84BC00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800" kern="0" spc="-5" dirty="0">
                <a:solidFill>
                  <a:srgbClr val="000000"/>
                </a:solidFill>
                <a:latin typeface="Segoe UI"/>
                <a:cs typeface="Segoe UI"/>
              </a:rPr>
              <a:t>Roadway Median</a:t>
            </a:r>
            <a:r>
              <a:rPr lang="en-US" sz="4800" kern="0" spc="-3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lang="en-US" sz="4800" kern="0" spc="-5" dirty="0">
                <a:solidFill>
                  <a:srgbClr val="000000"/>
                </a:solidFill>
                <a:latin typeface="Segoe UI"/>
                <a:cs typeface="Segoe UI"/>
              </a:rPr>
              <a:t>Plan</a:t>
            </a:r>
            <a:endParaRPr lang="en-US" sz="4800" kern="0" dirty="0">
              <a:latin typeface="Segoe UI"/>
              <a:cs typeface="Segoe U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39A89-3B36-4C8F-A539-EF9D7C188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25" t="16667" r="11875" b="66667"/>
          <a:stretch/>
        </p:blipFill>
        <p:spPr>
          <a:xfrm>
            <a:off x="1143000" y="5410200"/>
            <a:ext cx="12954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DF7558-7D78-4B1D-A1C1-7A407EC01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25" t="16667" r="11875" b="66667"/>
          <a:stretch/>
        </p:blipFill>
        <p:spPr>
          <a:xfrm>
            <a:off x="1143000" y="1062674"/>
            <a:ext cx="206065" cy="328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6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65125"/>
            <a:ext cx="99060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Median Island Location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3" t="29017" r="17306" b="27458"/>
          <a:stretch/>
        </p:blipFill>
        <p:spPr>
          <a:xfrm rot="16200000">
            <a:off x="3604023" y="-1013223"/>
            <a:ext cx="4831555" cy="96012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4A8687-4E0F-4108-9DF6-49AAA80E48C4}"/>
              </a:ext>
            </a:extLst>
          </p:cNvPr>
          <p:cNvCxnSpPr>
            <a:cxnSpLocks/>
          </p:cNvCxnSpPr>
          <p:nvPr/>
        </p:nvCxnSpPr>
        <p:spPr>
          <a:xfrm flipH="1">
            <a:off x="10032023" y="4267200"/>
            <a:ext cx="26377" cy="14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01671B-0BAE-4F20-8394-35FCF45C8527}"/>
              </a:ext>
            </a:extLst>
          </p:cNvPr>
          <p:cNvCxnSpPr>
            <a:cxnSpLocks/>
          </p:cNvCxnSpPr>
          <p:nvPr/>
        </p:nvCxnSpPr>
        <p:spPr>
          <a:xfrm>
            <a:off x="1371600" y="6474540"/>
            <a:ext cx="1066800" cy="0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71407E7-13EA-45F1-906E-49F23F9B6231}"/>
              </a:ext>
            </a:extLst>
          </p:cNvPr>
          <p:cNvSpPr txBox="1">
            <a:spLocks/>
          </p:cNvSpPr>
          <p:nvPr/>
        </p:nvSpPr>
        <p:spPr>
          <a:xfrm>
            <a:off x="2590800" y="6335681"/>
            <a:ext cx="2743200" cy="3143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Proposed Median Island </a:t>
            </a:r>
          </a:p>
        </p:txBody>
      </p:sp>
    </p:spTree>
    <p:extLst>
      <p:ext uri="{BB962C8B-B14F-4D97-AF65-F5344CB8AC3E}">
        <p14:creationId xmlns:p14="http://schemas.microsoft.com/office/powerpoint/2010/main" val="3733312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5472" y="271778"/>
            <a:ext cx="69494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000000"/>
                </a:solidFill>
                <a:latin typeface="Segoe UI"/>
                <a:cs typeface="Segoe UI"/>
              </a:rPr>
              <a:t>Landscape</a:t>
            </a:r>
            <a:r>
              <a:rPr sz="4800" spc="-1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sz="4800" spc="-5" dirty="0">
                <a:solidFill>
                  <a:srgbClr val="000000"/>
                </a:solidFill>
                <a:latin typeface="Segoe UI"/>
                <a:cs typeface="Segoe UI"/>
              </a:rPr>
              <a:t>Concept</a:t>
            </a:r>
            <a:r>
              <a:rPr sz="4800" spc="-30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r>
              <a:rPr sz="4800" spc="-5" dirty="0">
                <a:solidFill>
                  <a:srgbClr val="000000"/>
                </a:solidFill>
                <a:latin typeface="Segoe UI"/>
                <a:cs typeface="Segoe UI"/>
              </a:rPr>
              <a:t>Plan</a:t>
            </a:r>
            <a:endParaRPr sz="4800" dirty="0">
              <a:latin typeface="Segoe UI"/>
              <a:cs typeface="Segoe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16305" b="6801"/>
          <a:stretch/>
        </p:blipFill>
        <p:spPr>
          <a:xfrm>
            <a:off x="1395472" y="1028698"/>
            <a:ext cx="10644128" cy="58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0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0800" y="-341623"/>
            <a:ext cx="904494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54500" algn="l"/>
              </a:tabLst>
            </a:pPr>
            <a:br>
              <a:rPr lang="en-US" sz="4800" spc="-5" dirty="0">
                <a:latin typeface="Segoe UI"/>
                <a:cs typeface="Segoe UI"/>
              </a:rPr>
            </a:br>
            <a:r>
              <a:rPr lang="en-US" sz="4800" spc="-5" dirty="0">
                <a:latin typeface="Segoe UI"/>
                <a:cs typeface="Segoe UI"/>
              </a:rPr>
              <a:t>Proposed Design Concept</a:t>
            </a:r>
            <a:endParaRPr sz="4800" dirty="0">
              <a:latin typeface="Segoe UI"/>
              <a:cs typeface="Segoe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3" t="10092" r="4379" b="6697"/>
          <a:stretch/>
        </p:blipFill>
        <p:spPr>
          <a:xfrm>
            <a:off x="1676400" y="1219200"/>
            <a:ext cx="8763000" cy="525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</TotalTime>
  <Words>474</Words>
  <Application>Microsoft Office PowerPoint</Application>
  <PresentationFormat>Widescreen</PresentationFormat>
  <Paragraphs>118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Segoe UI</vt:lpstr>
      <vt:lpstr>Segoe UI Historic</vt:lpstr>
      <vt:lpstr>Trebuchet MS</vt:lpstr>
      <vt:lpstr>Wingdings</vt:lpstr>
      <vt:lpstr>Office Theme</vt:lpstr>
      <vt:lpstr>PowerPoint Presentation</vt:lpstr>
      <vt:lpstr>Today’s Agenda</vt:lpstr>
      <vt:lpstr>Garfield Avenue Complete Street</vt:lpstr>
      <vt:lpstr>Garfield Ave Complete St. Improvements</vt:lpstr>
      <vt:lpstr>Typical Section</vt:lpstr>
      <vt:lpstr>PowerPoint Presentation</vt:lpstr>
      <vt:lpstr>Median Island Location</vt:lpstr>
      <vt:lpstr>Landscape Concept Plan</vt:lpstr>
      <vt:lpstr> Proposed Design Concept</vt:lpstr>
      <vt:lpstr>Landscape Concept Plan – Trees Palette</vt:lpstr>
      <vt:lpstr>Landscape Concept Plan – Plant Palette</vt:lpstr>
      <vt:lpstr>Landscape Concept Plan – Plant Palette</vt:lpstr>
      <vt:lpstr>PowerPoint Presentation</vt:lpstr>
      <vt:lpstr>PowerPoint Presentation</vt:lpstr>
      <vt:lpstr>PowerPoint Presentation</vt:lpstr>
      <vt:lpstr>Typical Section</vt:lpstr>
      <vt:lpstr>Public Communications</vt:lpstr>
      <vt:lpstr>Project’s Planned Budget</vt:lpstr>
      <vt:lpstr>Project Schedule</vt:lpstr>
      <vt:lpstr>QUESTIONS/COMMENTS?    323-563-9581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Beach Boulevard Green Street Improvements</dc:title>
  <dc:creator>Rebecca Hardy</dc:creator>
  <cp:lastModifiedBy>Elias Saikaly</cp:lastModifiedBy>
  <cp:revision>98</cp:revision>
  <cp:lastPrinted>2021-10-20T01:45:41Z</cp:lastPrinted>
  <dcterms:created xsi:type="dcterms:W3CDTF">2021-04-20T18:51:15Z</dcterms:created>
  <dcterms:modified xsi:type="dcterms:W3CDTF">2021-10-28T19:04:33Z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2021-02-17T00:00:00Z</vt:filetime>
  </property>
  <property fmtid="{D5CDD505-2E9C-101B-9397-08002B2CF9AE}" pid="3" name="Creator">
    <vt:lpwstr>Acrobat PDFMaker 21 for PowerPoint</vt:lpwstr>
  </property>
  <property fmtid="{D5CDD505-2E9C-101B-9397-08002B2CF9AE}" pid="4" name="LastSaved">
    <vt:filetime>2021-04-20T00:00:00Z</vt:filetime>
  </property>
</Properties>
</file>